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2"/>
  </p:notesMasterIdLst>
  <p:handoutMasterIdLst>
    <p:handoutMasterId r:id="rId53"/>
  </p:handoutMasterIdLst>
  <p:sldIdLst>
    <p:sldId id="256" r:id="rId6"/>
    <p:sldId id="267" r:id="rId7"/>
    <p:sldId id="290" r:id="rId8"/>
    <p:sldId id="327" r:id="rId9"/>
    <p:sldId id="306" r:id="rId10"/>
    <p:sldId id="328" r:id="rId11"/>
    <p:sldId id="292" r:id="rId12"/>
    <p:sldId id="289" r:id="rId13"/>
    <p:sldId id="329" r:id="rId14"/>
    <p:sldId id="307" r:id="rId15"/>
    <p:sldId id="305" r:id="rId16"/>
    <p:sldId id="326" r:id="rId17"/>
    <p:sldId id="268" r:id="rId18"/>
    <p:sldId id="283" r:id="rId19"/>
    <p:sldId id="322" r:id="rId20"/>
    <p:sldId id="321" r:id="rId21"/>
    <p:sldId id="294" r:id="rId22"/>
    <p:sldId id="284" r:id="rId23"/>
    <p:sldId id="293" r:id="rId24"/>
    <p:sldId id="295" r:id="rId25"/>
    <p:sldId id="296" r:id="rId26"/>
    <p:sldId id="297" r:id="rId27"/>
    <p:sldId id="298" r:id="rId28"/>
    <p:sldId id="299" r:id="rId29"/>
    <p:sldId id="300" r:id="rId30"/>
    <p:sldId id="301" r:id="rId31"/>
    <p:sldId id="302" r:id="rId32"/>
    <p:sldId id="308" r:id="rId33"/>
    <p:sldId id="303" r:id="rId34"/>
    <p:sldId id="304" r:id="rId35"/>
    <p:sldId id="309" r:id="rId36"/>
    <p:sldId id="310" r:id="rId37"/>
    <p:sldId id="311" r:id="rId38"/>
    <p:sldId id="312" r:id="rId39"/>
    <p:sldId id="313" r:id="rId40"/>
    <p:sldId id="314" r:id="rId41"/>
    <p:sldId id="315" r:id="rId42"/>
    <p:sldId id="319" r:id="rId43"/>
    <p:sldId id="320" r:id="rId44"/>
    <p:sldId id="278" r:id="rId45"/>
    <p:sldId id="280" r:id="rId46"/>
    <p:sldId id="316" r:id="rId47"/>
    <p:sldId id="318" r:id="rId48"/>
    <p:sldId id="323" r:id="rId49"/>
    <p:sldId id="324" r:id="rId50"/>
    <p:sldId id="273" r:id="rId5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6" autoAdjust="0"/>
    <p:restoredTop sz="86450"/>
  </p:normalViewPr>
  <p:slideViewPr>
    <p:cSldViewPr snapToGrid="0" snapToObjects="1">
      <p:cViewPr varScale="1">
        <p:scale>
          <a:sx n="145" d="100"/>
          <a:sy n="145" d="100"/>
        </p:scale>
        <p:origin x="298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17-3-2023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17-3-2023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39</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Feeling like having one? Or shall we continue?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161660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299793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531464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17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17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17 maart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1" r:id="rId16"/>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17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8.xml"/><Relationship Id="rId1" Type="http://schemas.openxmlformats.org/officeDocument/2006/relationships/video" Target="https://www.youtube.com/embed/INswqAZCuqs?start=208&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9.xml"/><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3.jpeg"/><Relationship Id="rId1" Type="http://schemas.openxmlformats.org/officeDocument/2006/relationships/slideLayout" Target="../slideLayouts/slideLayout22.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18.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19.xml"/><Relationship Id="rId5" Type="http://schemas.openxmlformats.org/officeDocument/2006/relationships/image" Target="../media/image64.jpe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nos.nl/artikel/2467351-superieure-kunstmatige-intelligentie-maakt-menselijke-go-spelers-creatiever" TargetMode="External"/><Relationship Id="rId2" Type="http://schemas.openxmlformats.org/officeDocument/2006/relationships/image" Target="../media/image3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11</a:t>
            </a:fld>
            <a:endParaRPr lang="nl-NL"/>
          </a:p>
        </p:txBody>
      </p:sp>
    </p:spTree>
    <p:extLst>
      <p:ext uri="{BB962C8B-B14F-4D97-AF65-F5344CB8AC3E}">
        <p14:creationId xmlns:p14="http://schemas.microsoft.com/office/powerpoint/2010/main" val="12953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994486" cy="4678995"/>
          </a:xfrm>
        </p:spPr>
        <p:txBody>
          <a:bodyPr/>
          <a:lstStyle/>
          <a:p>
            <a:r>
              <a:rPr lang="en-US" dirty="0"/>
              <a:t>Users will expect that an AI anticipate what it should do; how it should respond</a:t>
            </a:r>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5810291"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r>
              <a:rPr lang="en-NL" dirty="0"/>
              <a:t>Ask yourself: </a:t>
            </a:r>
          </a:p>
          <a:p>
            <a:pPr lvl="1"/>
            <a:r>
              <a:rPr lang="en-US" dirty="0"/>
              <a:t>Is </a:t>
            </a:r>
            <a:r>
              <a:rPr lang="en-NL" dirty="0"/>
              <a:t>the model/algorithm</a:t>
            </a:r>
            <a:r>
              <a:rPr lang="en-US"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her 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they might not even be able to fully replace themselves...</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29</a:t>
            </a:fld>
            <a:endParaRPr lang="nl-NL"/>
          </a:p>
        </p:txBody>
      </p:sp>
    </p:spTree>
    <p:extLst>
      <p:ext uri="{BB962C8B-B14F-4D97-AF65-F5344CB8AC3E}">
        <p14:creationId xmlns:p14="http://schemas.microsoft.com/office/powerpoint/2010/main" val="4266607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organizations.</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p:txBody>
          <a:bodyPr/>
          <a:lstStyle/>
          <a:p>
            <a:r>
              <a:rPr lang="en-NL" dirty="0"/>
              <a:t>Computers: adding processing besides memory capacity to our ‘cognition’</a:t>
            </a:r>
            <a:endParaRPr lang="en-GB"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14666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41</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43</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512209"/>
          </a:xfrm>
        </p:spPr>
        <p:txBody>
          <a:bodyPr/>
          <a:lstStyle/>
          <a:p>
            <a:r>
              <a:rPr lang="en-NL" dirty="0"/>
              <a:t>But...</a:t>
            </a:r>
          </a:p>
          <a:p>
            <a:r>
              <a:rPr lang="en-NL" dirty="0"/>
              <a:t>We can’t teach you everything, because we don’t know everything</a:t>
            </a:r>
          </a:p>
          <a:p>
            <a:r>
              <a:rPr lang="en-NL" dirty="0"/>
              <a:t>T</a:t>
            </a:r>
            <a:r>
              <a:rPr lang="en-US" dirty="0"/>
              <a:t>h</a:t>
            </a:r>
            <a:r>
              <a:rPr lang="en-NL" dirty="0"/>
              <a:t>e people at Google don’t know </a:t>
            </a:r>
            <a:r>
              <a:rPr lang="en-NL" dirty="0" err="1"/>
              <a:t>enoug</a:t>
            </a:r>
            <a:r>
              <a:rPr lang="en-US" dirty="0"/>
              <a:t>h</a:t>
            </a:r>
            <a:r>
              <a:rPr lang="en-NL" dirty="0"/>
              <a:t> about HCAI, and neither do the Apple-people or anyone else for that matter; they are at the forefront though but it’s all very new!</a:t>
            </a:r>
            <a:endParaRPr lang="en-GB" dirty="0"/>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059538"/>
          </a:xfrm>
        </p:spPr>
        <p:txBody>
          <a:bodyPr/>
          <a:lstStyle/>
          <a:p>
            <a:r>
              <a:rPr lang="en-NL" dirty="0"/>
              <a:t>Design is about inferences; connecting the dots: both for the user and for the designer</a:t>
            </a:r>
          </a:p>
          <a:p>
            <a:r>
              <a:rPr lang="en-NL" dirty="0"/>
              <a:t>Trying out ideas</a:t>
            </a:r>
          </a:p>
          <a:p>
            <a:r>
              <a:rPr lang="en-NL" dirty="0"/>
              <a:t>Testing, prototyping</a:t>
            </a:r>
          </a:p>
          <a:p>
            <a:r>
              <a:rPr lang="en-NL" dirty="0"/>
              <a:t>Failing and learn</a:t>
            </a:r>
          </a:p>
          <a:p>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45</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46</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p:txBody>
          <a:bodyPr/>
          <a:lstStyle/>
          <a:p>
            <a:r>
              <a:rPr lang="en-NL" dirty="0"/>
              <a:t>Computers: adding processing besides memory capacity to our ‘cognition’</a:t>
            </a:r>
            <a:endParaRPr lang="en-GB"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3196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hart, bubble chart&#10;&#10;Description automatically generated">
            <a:extLst>
              <a:ext uri="{FF2B5EF4-FFF2-40B4-BE49-F238E27FC236}">
                <a16:creationId xmlns:a16="http://schemas.microsoft.com/office/drawing/2014/main" id="{A1745B19-C191-5CA3-F195-C7D23DF9F4AA}"/>
              </a:ext>
            </a:extLst>
          </p:cNvPr>
          <p:cNvPicPr>
            <a:picLocks noGrp="1" noChangeAspect="1"/>
          </p:cNvPicPr>
          <p:nvPr>
            <p:ph type="pic" sz="quarter" idx="15"/>
          </p:nvPr>
        </p:nvPicPr>
        <p:blipFill>
          <a:blip r:embed="rId2"/>
          <a:srcRect t="7848" b="7848"/>
          <a:stretch>
            <a:fillRect/>
          </a:stretch>
        </p:blipFill>
        <p:spPr/>
      </p:pic>
      <p:sp>
        <p:nvSpPr>
          <p:cNvPr id="3" name="Text Placeholder 2">
            <a:extLst>
              <a:ext uri="{FF2B5EF4-FFF2-40B4-BE49-F238E27FC236}">
                <a16:creationId xmlns:a16="http://schemas.microsoft.com/office/drawing/2014/main" id="{8A91B4F9-C276-AA53-815E-E541EAE780F2}"/>
              </a:ext>
            </a:extLst>
          </p:cNvPr>
          <p:cNvSpPr>
            <a:spLocks noGrp="1"/>
          </p:cNvSpPr>
          <p:nvPr>
            <p:ph type="body" sz="quarter" idx="14"/>
          </p:nvPr>
        </p:nvSpPr>
        <p:spPr/>
        <p:txBody>
          <a:bodyPr/>
          <a:lstStyle/>
          <a:p>
            <a:r>
              <a:rPr lang="en-GB" dirty="0">
                <a:hlinkClick r:id="rId3"/>
              </a:rPr>
              <a:t>https://nos.nl/artikel/2467351-superieure-kunstmatige-intelligentie-maakt-menselijke-go-spelers-creatiever</a:t>
            </a:r>
            <a:r>
              <a:rPr lang="en-NL" dirty="0"/>
              <a:t> </a:t>
            </a:r>
            <a:endParaRPr lang="en-GB" dirty="0"/>
          </a:p>
        </p:txBody>
      </p:sp>
      <p:sp>
        <p:nvSpPr>
          <p:cNvPr id="4" name="Title 3">
            <a:extLst>
              <a:ext uri="{FF2B5EF4-FFF2-40B4-BE49-F238E27FC236}">
                <a16:creationId xmlns:a16="http://schemas.microsoft.com/office/drawing/2014/main" id="{B5EDE217-B74E-4B27-1E10-B925013B1259}"/>
              </a:ext>
            </a:extLst>
          </p:cNvPr>
          <p:cNvSpPr>
            <a:spLocks noGrp="1"/>
          </p:cNvSpPr>
          <p:nvPr>
            <p:ph type="title"/>
          </p:nvPr>
        </p:nvSpPr>
        <p:spPr/>
        <p:txBody>
          <a:bodyPr/>
          <a:lstStyle/>
          <a:p>
            <a:r>
              <a:rPr lang="en-NL" dirty="0"/>
              <a:t>AI Driving us further forward?</a:t>
            </a:r>
            <a:br>
              <a:rPr lang="en-NL" dirty="0"/>
            </a:br>
            <a:r>
              <a:rPr lang="en-US" dirty="0"/>
              <a:t>AlphaGo </a:t>
            </a:r>
            <a:endParaRPr lang="en-GB" dirty="0"/>
          </a:p>
        </p:txBody>
      </p:sp>
      <p:sp>
        <p:nvSpPr>
          <p:cNvPr id="5" name="Slide Number Placeholder 4">
            <a:extLst>
              <a:ext uri="{FF2B5EF4-FFF2-40B4-BE49-F238E27FC236}">
                <a16:creationId xmlns:a16="http://schemas.microsoft.com/office/drawing/2014/main" id="{55A2AFE6-D232-CE6E-12AA-BC3DD2EAA879}"/>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4256230464"/>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2841</Words>
  <Application>Microsoft Office PowerPoint</Application>
  <PresentationFormat>Widescreen</PresentationFormat>
  <Paragraphs>366</Paragraphs>
  <Slides>46</Slides>
  <Notes>10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Arial</vt:lpstr>
      <vt:lpstr>Avenir-Medium</vt:lpstr>
      <vt:lpstr>Calibri</vt:lpstr>
      <vt:lpstr>charter</vt:lpstr>
      <vt:lpstr>Google Sans</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Computers: adding processing besides memory capacity to our ‘cognition’</vt:lpstr>
      <vt:lpstr>Network-Enabled Cognition Theory</vt:lpstr>
      <vt:lpstr>Computers: adding processing besides memory capacity to our ‘cognition’</vt:lpstr>
      <vt:lpstr>Interaction</vt:lpstr>
      <vt:lpstr>Human-Centered Artificial Intelligence</vt:lpstr>
      <vt:lpstr>AI Driving us further forward? AlphaGo </vt:lpstr>
      <vt:lpstr>PowerPoint Presentation</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So, is this all you need to know?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62</cp:revision>
  <dcterms:created xsi:type="dcterms:W3CDTF">2022-03-28T12:40:40Z</dcterms:created>
  <dcterms:modified xsi:type="dcterms:W3CDTF">2023-03-17T17:08:20Z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